
<file path=[Content_Types].xml><?xml version="1.0" encoding="utf-8"?>
<Types xmlns="http://schemas.openxmlformats.org/package/2006/content-types">
  <Override PartName="/ppt/slideLayouts/slideLayout18.xml" ContentType="application/vnd.openxmlformats-officedocument.presentationml.slideLayout+xml"/>
  <Override PartName="/ppt/slideLayouts/slideLayout1.xml" ContentType="application/vnd.openxmlformats-officedocument.presentationml.slideLayout+xml"/>
  <Default Extension="rels" ContentType="application/vnd.openxmlformats-package.relationships+xml"/>
  <Default Extension="jpeg" ContentType="image/jpeg"/>
  <Default Extension="xml" ContentType="application/xml"/>
  <Override PartName="/ppt/slideLayouts/slideLayout16.xml" ContentType="application/vnd.openxmlformats-officedocument.presentationml.slideLayout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slideLayouts/slideLayout17.xml" ContentType="application/vnd.openxmlformats-officedocument.presentationml.slideLayout+xml"/>
  <Override PartName="/ppt/slideLayouts/slideLayout2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presentation.xml" ContentType="application/vnd.openxmlformats-officedocument.presentationml.presentation.main+xml"/>
  <Override PartName="/ppt/handoutMasters/handoutMaster1.xml" ContentType="application/vnd.openxmlformats-officedocument.presentationml.handoutMaster+xml"/>
  <Override PartName="/ppt/slideLayouts/slideLayout7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s/slide6.xml" ContentType="application/vnd.openxmlformats-officedocument.presentationml.slid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notesMasterIdLst>
    <p:notesMasterId r:id="rId9"/>
  </p:notesMasterIdLst>
  <p:handoutMasterIdLst>
    <p:handoutMasterId r:id="rId10"/>
  </p:handoutMasterIdLst>
  <p:sldIdLst>
    <p:sldId id="256" r:id="rId2"/>
    <p:sldId id="297" r:id="rId3"/>
    <p:sldId id="287" r:id="rId4"/>
    <p:sldId id="296" r:id="rId5"/>
    <p:sldId id="299" r:id="rId6"/>
    <p:sldId id="307" r:id="rId7"/>
    <p:sldId id="286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 prnWhat="handouts2" frameSlides="1"/>
  <p:clrMru>
    <a:srgbClr val="EB7D82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80986" autoAdjust="0"/>
  </p:normalViewPr>
  <p:slideViewPr>
    <p:cSldViewPr snapToGrid="0" snapToObjects="1">
      <p:cViewPr varScale="1">
        <p:scale>
          <a:sx n="82" d="100"/>
          <a:sy n="82" d="100"/>
        </p:scale>
        <p:origin x="-150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notesMaster" Target="notesMasters/notesMaster1.xml"/><Relationship Id="rId10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F225A3-10E5-1446-847A-777EDEE4F704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0D5604-4F2D-0343-8610-2F98FBDB9FE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A5A7AD-8C5C-CC42-827B-2C651ACB0F50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CD23876-1D72-5F4B-B74C-72B6706D609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slideLayout" Target="../slideLayouts/slideLayout20.xml"/><Relationship Id="rId2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2FC79E90-2D80-BA41-A3B2-B2A249E8CC33}" type="datetimeFigureOut">
              <a:rPr lang="en-US" smtClean="0"/>
              <a:pPr/>
              <a:t>10/10/11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AB5105EC-E20C-754D-A274-EC47FEE12F5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85542" y="4624668"/>
            <a:ext cx="7053658" cy="933450"/>
          </a:xfrm>
        </p:spPr>
        <p:txBody>
          <a:bodyPr>
            <a:normAutofit/>
          </a:bodyPr>
          <a:lstStyle/>
          <a:p>
            <a:r>
              <a:rPr lang="en-US" dirty="0" smtClean="0"/>
              <a:t>Differentiating Literacy Instruction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75314" y="5558118"/>
            <a:ext cx="4038600" cy="748553"/>
          </a:xfrm>
        </p:spPr>
        <p:txBody>
          <a:bodyPr>
            <a:normAutofit/>
          </a:bodyPr>
          <a:lstStyle/>
          <a:p>
            <a:r>
              <a:rPr lang="en-US" sz="1800" dirty="0" smtClean="0"/>
              <a:t>Dr. Julie Coiro </a:t>
            </a:r>
          </a:p>
          <a:p>
            <a:r>
              <a:rPr lang="en-US" sz="1800" dirty="0" smtClean="0"/>
              <a:t>Chafee 615</a:t>
            </a:r>
            <a:endParaRPr lang="en-US" sz="1800" dirty="0"/>
          </a:p>
        </p:txBody>
      </p:sp>
      <p:sp>
        <p:nvSpPr>
          <p:cNvPr id="4" name="TextBox 3"/>
          <p:cNvSpPr txBox="1"/>
          <p:nvPr/>
        </p:nvSpPr>
        <p:spPr>
          <a:xfrm>
            <a:off x="793788" y="1340728"/>
            <a:ext cx="340447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>
                <a:solidFill>
                  <a:schemeClr val="bg1"/>
                </a:solidFill>
              </a:rPr>
              <a:t>EDC 423:</a:t>
            </a:r>
          </a:p>
          <a:p>
            <a:pPr algn="ctr"/>
            <a:r>
              <a:rPr lang="en-US" sz="2800" dirty="0" smtClean="0">
                <a:solidFill>
                  <a:schemeClr val="bg1"/>
                </a:solidFill>
              </a:rPr>
              <a:t> Teaching Comprehension and Response in Elementary School </a:t>
            </a:r>
            <a:endParaRPr lang="en-US" sz="2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7550" y="178578"/>
            <a:ext cx="7556313" cy="1116106"/>
          </a:xfrm>
        </p:spPr>
        <p:txBody>
          <a:bodyPr/>
          <a:lstStyle/>
          <a:p>
            <a:r>
              <a:rPr lang="en-US" dirty="0" smtClean="0"/>
              <a:t>Based on your reading and your experiences: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2008685"/>
            <a:ext cx="8194032" cy="1893082"/>
          </a:xfrm>
        </p:spPr>
        <p:txBody>
          <a:bodyPr>
            <a:noAutofit/>
          </a:bodyPr>
          <a:lstStyle/>
          <a:p>
            <a:pPr marL="457200" indent="-457200" algn="ctr">
              <a:buNone/>
            </a:pPr>
            <a:r>
              <a:rPr lang="en-US" sz="4800" dirty="0" smtClean="0"/>
              <a:t>   What does differentiation mean to you?  </a:t>
            </a:r>
          </a:p>
          <a:p>
            <a:pPr marL="457200" indent="-457200">
              <a:buNone/>
            </a:pPr>
            <a:endParaRPr lang="en-US" sz="2400" dirty="0"/>
          </a:p>
        </p:txBody>
      </p:sp>
      <p:sp>
        <p:nvSpPr>
          <p:cNvPr id="4" name="TextBox 3"/>
          <p:cNvSpPr txBox="1"/>
          <p:nvPr/>
        </p:nvSpPr>
        <p:spPr>
          <a:xfrm>
            <a:off x="759230" y="4440376"/>
            <a:ext cx="7575937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/>
              <a:t>Have your reading guide out to check. </a:t>
            </a:r>
          </a:p>
          <a:p>
            <a:pPr algn="ctr"/>
            <a:r>
              <a:rPr lang="en-US" sz="3200" dirty="0" smtClean="0"/>
              <a:t>Jot </a:t>
            </a:r>
            <a:r>
              <a:rPr lang="en-US" sz="3200" dirty="0" smtClean="0"/>
              <a:t>one big idea on your sticky note.  </a:t>
            </a:r>
          </a:p>
          <a:p>
            <a:pPr algn="ctr"/>
            <a:r>
              <a:rPr lang="en-US" sz="3200" dirty="0" smtClean="0"/>
              <a:t>Post on</a:t>
            </a:r>
            <a:r>
              <a:rPr lang="en-US" sz="3200" dirty="0" smtClean="0"/>
              <a:t> the class poster </a:t>
            </a:r>
            <a:r>
              <a:rPr lang="en-US" sz="3200" dirty="0" smtClean="0"/>
              <a:t>board</a:t>
            </a:r>
            <a:r>
              <a:rPr lang="en-US" dirty="0" smtClean="0"/>
              <a:t>. 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Objectives from last few classes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600200"/>
            <a:ext cx="8645526" cy="4496447"/>
          </a:xfrm>
        </p:spPr>
        <p:txBody>
          <a:bodyPr>
            <a:normAutofit/>
          </a:bodyPr>
          <a:lstStyle/>
          <a:p>
            <a:pPr lvl="1"/>
            <a:endParaRPr lang="en-US" sz="2595" dirty="0" smtClean="0"/>
          </a:p>
          <a:p>
            <a:pPr lvl="1"/>
            <a:endParaRPr lang="en-US" sz="2200" dirty="0" smtClean="0"/>
          </a:p>
          <a:p>
            <a:endParaRPr lang="en-US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257998" y="1342530"/>
            <a:ext cx="8645526" cy="4953138"/>
          </a:xfrm>
          <a:prstGeom prst="rect">
            <a:avLst/>
          </a:prstGeom>
        </p:spPr>
        <p:txBody>
          <a:bodyPr vert="horz" lIns="91440" tIns="45720" rIns="91440" bIns="45720" rtlCol="0">
            <a:normAutofit fontScale="77500" lnSpcReduction="20000"/>
          </a:bodyPr>
          <a:lstStyle/>
          <a:p>
            <a:pPr marL="228600" marR="0" lvl="0" indent="-228600" algn="l" defTabSz="914400" rtl="0" eaLnBrk="1" fontAlgn="auto" latinLnBrk="0" hangingPunct="1">
              <a:lnSpc>
                <a:spcPct val="100000"/>
              </a:lnSpc>
              <a:spcBef>
                <a:spcPts val="2000"/>
              </a:spcBef>
              <a:spcAft>
                <a:spcPts val="0"/>
              </a:spcAft>
              <a:buClr>
                <a:schemeClr val="accent1"/>
              </a:buClr>
              <a:buSzPct val="75000"/>
              <a:buFont typeface="Wingdings" pitchFamily="2" charset="2"/>
              <a:buChar char="n"/>
              <a:tabLst/>
              <a:defRPr/>
            </a:pPr>
            <a:r>
              <a:rPr kumimoji="0" lang="en-US" sz="3459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lumMod val="65000"/>
                    <a:lumOff val="3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en-US" sz="3459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lumMod val="65000"/>
                    <a:lumOff val="3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Building classroom community </a:t>
            </a:r>
          </a:p>
          <a:p>
            <a:pPr marL="685800" lvl="1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r>
              <a:rPr lang="en-US" sz="3459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Understanding your beliefs about literacy</a:t>
            </a:r>
          </a:p>
          <a:p>
            <a:pPr marL="685800" lvl="1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r>
              <a:rPr lang="en-US" sz="3459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Organizing your classroom </a:t>
            </a:r>
          </a:p>
          <a:p>
            <a:pPr marL="685800" lvl="1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r>
              <a:rPr lang="en-US" sz="3459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Fostering motivation through choice, inquiry, and collaboration</a:t>
            </a:r>
          </a:p>
          <a:p>
            <a:pPr marL="228600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r>
              <a:rPr lang="en-US" sz="3459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</a:t>
            </a:r>
            <a:r>
              <a:rPr lang="en-US" sz="3459" b="1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Assessing Learners and Texts </a:t>
            </a:r>
          </a:p>
          <a:p>
            <a:pPr marL="685800" lvl="1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r>
              <a:rPr lang="en-US" sz="3459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Getting to know your children</a:t>
            </a:r>
          </a:p>
          <a:p>
            <a:pPr marL="685800" lvl="1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r>
              <a:rPr lang="en-US" sz="3459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Understanding educational standards</a:t>
            </a:r>
          </a:p>
          <a:p>
            <a:pPr marL="685800" lvl="1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r>
              <a:rPr lang="en-US" sz="3459" dirty="0" smtClean="0">
                <a:solidFill>
                  <a:schemeClr val="tx1">
                    <a:lumMod val="65000"/>
                    <a:lumOff val="35000"/>
                  </a:schemeClr>
                </a:solidFill>
              </a:rPr>
              <a:t> Thinking about text difficulty features</a:t>
            </a:r>
          </a:p>
          <a:p>
            <a:pPr marL="685800" lvl="1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endParaRPr lang="en-US" sz="3459" dirty="0" smtClean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685800" lvl="1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endParaRPr lang="en-US" sz="3459" dirty="0" smtClean="0">
              <a:solidFill>
                <a:schemeClr val="tx1">
                  <a:lumMod val="65000"/>
                  <a:lumOff val="35000"/>
                </a:schemeClr>
              </a:solidFill>
            </a:endParaRPr>
          </a:p>
          <a:p>
            <a:pPr marL="685800" lvl="1" indent="-228600" defTabSz="914400">
              <a:spcBef>
                <a:spcPts val="2000"/>
              </a:spcBef>
              <a:buClr>
                <a:schemeClr val="accent1"/>
              </a:buClr>
              <a:buSzPct val="75000"/>
              <a:buFont typeface="Wingdings" pitchFamily="2" charset="2"/>
              <a:buChar char="n"/>
            </a:pPr>
            <a:endParaRPr kumimoji="0" lang="en-US" sz="3459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lumMod val="65000"/>
                  <a:lumOff val="3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1" indent="-2286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>
                  <a:lumMod val="60000"/>
                  <a:lumOff val="40000"/>
                </a:schemeClr>
              </a:buClr>
              <a:buSzPct val="75000"/>
              <a:tabLst/>
              <a:defRPr/>
            </a:pPr>
            <a:endParaRPr kumimoji="0" lang="en-US" sz="2595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lumMod val="65000"/>
                  <a:lumOff val="3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1" indent="-228600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>
                  <a:lumMod val="60000"/>
                  <a:lumOff val="40000"/>
                </a:schemeClr>
              </a:buClr>
              <a:buSzPct val="75000"/>
              <a:buFont typeface="Wingdings" pitchFamily="2" charset="2"/>
              <a:buChar char="n"/>
              <a:tabLst/>
              <a:defRPr/>
            </a:pPr>
            <a:endParaRPr kumimoji="0" lang="en-US" sz="2200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lumMod val="65000"/>
                  <a:lumOff val="3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228600" marR="0" lvl="0" indent="-228600" algn="l" defTabSz="914400" rtl="0" eaLnBrk="1" fontAlgn="auto" latinLnBrk="0" hangingPunct="1">
              <a:lnSpc>
                <a:spcPct val="100000"/>
              </a:lnSpc>
              <a:spcBef>
                <a:spcPts val="2000"/>
              </a:spcBef>
              <a:spcAft>
                <a:spcPts val="0"/>
              </a:spcAft>
              <a:buClr>
                <a:schemeClr val="accent1"/>
              </a:buClr>
              <a:buSzPct val="75000"/>
              <a:buFont typeface="Wingdings" pitchFamily="2" charset="2"/>
              <a:buChar char="n"/>
              <a:tabLst/>
              <a:defRPr/>
            </a:pPr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65000"/>
                  <a:lumOff val="3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Today’s 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7998" y="1600200"/>
            <a:ext cx="8645526" cy="4953138"/>
          </a:xfrm>
        </p:spPr>
        <p:txBody>
          <a:bodyPr>
            <a:normAutofit/>
          </a:bodyPr>
          <a:lstStyle/>
          <a:p>
            <a:r>
              <a:rPr lang="en-US" sz="3459" dirty="0" smtClean="0"/>
              <a:t> Identify instructional techniques for </a:t>
            </a:r>
            <a:r>
              <a:rPr lang="en-US" sz="3459" b="1" dirty="0" smtClean="0"/>
              <a:t>differentiating literacy instruction </a:t>
            </a:r>
          </a:p>
          <a:p>
            <a:r>
              <a:rPr lang="en-US" sz="3459" dirty="0" smtClean="0"/>
              <a:t> Explore the features of a comprehensive “reading program” that integrates intervention for acceleration and differentiation with big ideas</a:t>
            </a:r>
            <a:endParaRPr lang="en-US" sz="3027" dirty="0" smtClean="0"/>
          </a:p>
          <a:p>
            <a:pPr lvl="1"/>
            <a:endParaRPr lang="en-US" sz="2595" dirty="0" smtClean="0"/>
          </a:p>
          <a:p>
            <a:pPr lvl="1"/>
            <a:endParaRPr lang="en-US" sz="2200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245836"/>
            <a:ext cx="7556313" cy="1116106"/>
          </a:xfrm>
        </p:spPr>
        <p:txBody>
          <a:bodyPr/>
          <a:lstStyle/>
          <a:p>
            <a:r>
              <a:rPr lang="en-US" dirty="0" smtClean="0"/>
              <a:t>Differentiating with PARTICULAR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2010" y="1042312"/>
            <a:ext cx="8355606" cy="5680108"/>
          </a:xfrm>
        </p:spPr>
        <p:txBody>
          <a:bodyPr>
            <a:normAutofit fontScale="70000" lnSpcReduction="20000"/>
          </a:bodyPr>
          <a:lstStyle/>
          <a:p>
            <a:r>
              <a:rPr lang="en-US" sz="3459" b="1" dirty="0" smtClean="0">
                <a:solidFill>
                  <a:srgbClr val="FF0000"/>
                </a:solidFill>
              </a:rPr>
              <a:t>P</a:t>
            </a:r>
            <a:r>
              <a:rPr lang="en-US" sz="2800" b="1" dirty="0" smtClean="0"/>
              <a:t>lace: </a:t>
            </a:r>
            <a:r>
              <a:rPr lang="en-US" sz="2800" dirty="0" smtClean="0"/>
              <a:t>location or aspects of space</a:t>
            </a:r>
          </a:p>
          <a:p>
            <a:r>
              <a:rPr lang="en-US" sz="3459" b="1" dirty="0" smtClean="0">
                <a:solidFill>
                  <a:srgbClr val="FF0000"/>
                </a:solidFill>
              </a:rPr>
              <a:t>A</a:t>
            </a:r>
            <a:r>
              <a:rPr lang="en-US" sz="2800" b="1" dirty="0" smtClean="0"/>
              <a:t>mount</a:t>
            </a:r>
            <a:r>
              <a:rPr lang="en-US" sz="2800" dirty="0" smtClean="0"/>
              <a:t>: content covered; time allotted</a:t>
            </a:r>
          </a:p>
          <a:p>
            <a:r>
              <a:rPr lang="en-US" sz="3765" b="1" dirty="0" smtClean="0">
                <a:solidFill>
                  <a:srgbClr val="FF0000"/>
                </a:solidFill>
              </a:rPr>
              <a:t>R</a:t>
            </a:r>
            <a:r>
              <a:rPr lang="en-US" sz="2800" b="1" dirty="0" smtClean="0"/>
              <a:t>ate</a:t>
            </a:r>
            <a:r>
              <a:rPr lang="en-US" sz="2800" dirty="0" smtClean="0"/>
              <a:t>: content coverage (skip) </a:t>
            </a:r>
          </a:p>
          <a:p>
            <a:r>
              <a:rPr lang="en-US" sz="3765" b="1" dirty="0" smtClean="0">
                <a:solidFill>
                  <a:srgbClr val="FF0000"/>
                </a:solidFill>
              </a:rPr>
              <a:t>T</a:t>
            </a:r>
            <a:r>
              <a:rPr lang="en-US" sz="2800" b="1" dirty="0" smtClean="0"/>
              <a:t>arget/Task</a:t>
            </a:r>
            <a:r>
              <a:rPr lang="en-US" sz="2800" dirty="0" smtClean="0"/>
              <a:t>: process or product</a:t>
            </a:r>
          </a:p>
          <a:p>
            <a:r>
              <a:rPr lang="en-US" sz="3765" b="1" dirty="0" smtClean="0">
                <a:solidFill>
                  <a:srgbClr val="FF0000"/>
                </a:solidFill>
              </a:rPr>
              <a:t>I</a:t>
            </a:r>
            <a:r>
              <a:rPr lang="en-US" sz="2800" b="1" dirty="0" smtClean="0"/>
              <a:t>nstructional Support: </a:t>
            </a:r>
            <a:r>
              <a:rPr lang="en-US" sz="2800" dirty="0" smtClean="0"/>
              <a:t>model</a:t>
            </a:r>
            <a:r>
              <a:rPr lang="en-US" sz="2800" dirty="0" smtClean="0"/>
              <a:t> &gt; gradually r</a:t>
            </a:r>
            <a:r>
              <a:rPr lang="en-US" sz="2800" dirty="0" smtClean="0"/>
              <a:t>elease</a:t>
            </a:r>
            <a:endParaRPr lang="en-US" sz="2800" dirty="0" smtClean="0"/>
          </a:p>
          <a:p>
            <a:r>
              <a:rPr lang="en-US" sz="3613" b="1" dirty="0" smtClean="0">
                <a:solidFill>
                  <a:srgbClr val="FF0000"/>
                </a:solidFill>
              </a:rPr>
              <a:t>C</a:t>
            </a:r>
            <a:r>
              <a:rPr lang="en-US" sz="2800" b="1" dirty="0" smtClean="0"/>
              <a:t>urricular Materials: </a:t>
            </a:r>
            <a:r>
              <a:rPr lang="en-US" sz="2800" dirty="0" smtClean="0"/>
              <a:t>difficulty/structure/genre</a:t>
            </a:r>
          </a:p>
          <a:p>
            <a:r>
              <a:rPr lang="en-US" sz="3613" b="1" dirty="0" smtClean="0">
                <a:solidFill>
                  <a:srgbClr val="FF0000"/>
                </a:solidFill>
              </a:rPr>
              <a:t>U</a:t>
            </a:r>
            <a:r>
              <a:rPr lang="en-US" sz="2800" b="1" dirty="0" smtClean="0"/>
              <a:t>tensils</a:t>
            </a:r>
            <a:r>
              <a:rPr lang="en-US" sz="2800" dirty="0" smtClean="0"/>
              <a:t>: Media or tools matched to needs</a:t>
            </a:r>
          </a:p>
          <a:p>
            <a:r>
              <a:rPr lang="en-US" sz="3613" b="1" dirty="0" smtClean="0">
                <a:solidFill>
                  <a:srgbClr val="FF0000"/>
                </a:solidFill>
              </a:rPr>
              <a:t>L</a:t>
            </a:r>
            <a:r>
              <a:rPr lang="en-US" sz="2800" b="1" dirty="0" smtClean="0"/>
              <a:t>evel of Difficulty</a:t>
            </a:r>
            <a:r>
              <a:rPr lang="en-US" sz="2800" dirty="0" smtClean="0"/>
              <a:t>: challenge, surprise, interest</a:t>
            </a:r>
          </a:p>
          <a:p>
            <a:r>
              <a:rPr lang="en-US" sz="4129" b="1" dirty="0" smtClean="0">
                <a:solidFill>
                  <a:srgbClr val="FF0000"/>
                </a:solidFill>
              </a:rPr>
              <a:t>A</a:t>
            </a:r>
            <a:r>
              <a:rPr lang="en-US" sz="2800" b="1" dirty="0" smtClean="0"/>
              <a:t>ssistance</a:t>
            </a:r>
            <a:r>
              <a:rPr lang="en-US" sz="2800" dirty="0" smtClean="0"/>
              <a:t>: with teacher, group, partner, alone </a:t>
            </a:r>
          </a:p>
          <a:p>
            <a:r>
              <a:rPr lang="en-US" sz="4000" b="1" dirty="0" smtClean="0">
                <a:solidFill>
                  <a:srgbClr val="FF0000"/>
                </a:solidFill>
              </a:rPr>
              <a:t>R</a:t>
            </a:r>
            <a:r>
              <a:rPr lang="en-US" sz="2800" b="1" dirty="0" smtClean="0"/>
              <a:t>esponse Options</a:t>
            </a:r>
            <a:r>
              <a:rPr lang="en-US" sz="2800" dirty="0" smtClean="0"/>
              <a:t>:  diverse and multimedia</a:t>
            </a:r>
          </a:p>
          <a:p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7550" y="178578"/>
            <a:ext cx="7556313" cy="1116106"/>
          </a:xfrm>
        </p:spPr>
        <p:txBody>
          <a:bodyPr/>
          <a:lstStyle/>
          <a:p>
            <a:r>
              <a:rPr lang="en-US" dirty="0" smtClean="0"/>
              <a:t>After today’s activities: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3959" y="1791619"/>
            <a:ext cx="8194032" cy="1893082"/>
          </a:xfrm>
        </p:spPr>
        <p:txBody>
          <a:bodyPr>
            <a:noAutofit/>
          </a:bodyPr>
          <a:lstStyle/>
          <a:p>
            <a:pPr marL="457200" indent="-457200" algn="ctr">
              <a:buNone/>
            </a:pPr>
            <a:r>
              <a:rPr lang="en-US" sz="4800" dirty="0" smtClean="0"/>
              <a:t>   How can you differentiate literacy instruction to meet children where they are? </a:t>
            </a:r>
          </a:p>
          <a:p>
            <a:pPr marL="457200" indent="-457200">
              <a:buNone/>
            </a:pPr>
            <a:endParaRPr lang="en-US" sz="2400" dirty="0"/>
          </a:p>
        </p:txBody>
      </p:sp>
      <p:sp>
        <p:nvSpPr>
          <p:cNvPr id="4" name="TextBox 3"/>
          <p:cNvSpPr txBox="1"/>
          <p:nvPr/>
        </p:nvSpPr>
        <p:spPr>
          <a:xfrm>
            <a:off x="1009926" y="4978985"/>
            <a:ext cx="7074573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 smtClean="0"/>
              <a:t>Post your key takeaways on </a:t>
            </a:r>
            <a:r>
              <a:rPr lang="en-US" sz="3200" dirty="0" smtClean="0"/>
              <a:t>our class</a:t>
            </a:r>
            <a:r>
              <a:rPr lang="en-US" sz="3200" dirty="0" smtClean="0"/>
              <a:t> </a:t>
            </a:r>
          </a:p>
          <a:p>
            <a:pPr algn="ctr"/>
            <a:r>
              <a:rPr lang="en-US" sz="3200" dirty="0" smtClean="0"/>
              <a:t>wikispace discussion board</a:t>
            </a:r>
            <a:r>
              <a:rPr lang="en-US" dirty="0" smtClean="0"/>
              <a:t>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631180"/>
            <a:ext cx="8089901" cy="4144963"/>
          </a:xfrm>
        </p:spPr>
        <p:txBody>
          <a:bodyPr>
            <a:noAutofit/>
          </a:bodyPr>
          <a:lstStyle/>
          <a:p>
            <a:r>
              <a:rPr lang="en-US" sz="3200" dirty="0" smtClean="0"/>
              <a:t> Post key takeaways about differentiating literacy instruction on the wiki</a:t>
            </a:r>
          </a:p>
          <a:p>
            <a:r>
              <a:rPr lang="en-US" sz="3200" dirty="0" smtClean="0"/>
              <a:t> Study for Quiz (Thursday) </a:t>
            </a:r>
          </a:p>
          <a:p>
            <a:r>
              <a:rPr lang="en-US" sz="3200" dirty="0" smtClean="0"/>
              <a:t> Read Chapter 5 (</a:t>
            </a:r>
            <a:r>
              <a:rPr lang="en-US" sz="3200" dirty="0" err="1" smtClean="0"/>
              <a:t>p</a:t>
            </a:r>
            <a:r>
              <a:rPr lang="en-US" sz="3200" dirty="0" smtClean="0"/>
              <a:t>. 117-136) – Explicit teaching of comprehension strategies (pay attention to “how” to teach </a:t>
            </a:r>
            <a:r>
              <a:rPr lang="en-US" sz="3200" b="1" dirty="0" smtClean="0"/>
              <a:t>explicitly</a:t>
            </a:r>
            <a:r>
              <a:rPr lang="en-US" sz="3200" dirty="0" smtClean="0"/>
              <a:t>)  </a:t>
            </a:r>
          </a:p>
          <a:p>
            <a:r>
              <a:rPr lang="en-US" sz="3200" dirty="0" smtClean="0"/>
              <a:t> Finish Strategy Interview Assignment</a:t>
            </a: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d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</a:majorFont>
      <a:minorFont>
        <a:latin typeface="Rockwell"/>
        <a:ea typeface=""/>
        <a:cs typeface=""/>
        <a:font script="Jpan" typeface="ＭＳ ゴシック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4754</TotalTime>
  <Words>302</Words>
  <Application>Microsoft Macintosh PowerPoint</Application>
  <PresentationFormat>On-screen Show (4:3)</PresentationFormat>
  <Paragraphs>48</Paragraphs>
  <Slides>7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Advantage</vt:lpstr>
      <vt:lpstr>Differentiating Literacy Instruction</vt:lpstr>
      <vt:lpstr>Based on your reading and your experiences: </vt:lpstr>
      <vt:lpstr>Objectives from last few classes</vt:lpstr>
      <vt:lpstr>Today’s Objectives</vt:lpstr>
      <vt:lpstr>Differentiating with PARTICULAR</vt:lpstr>
      <vt:lpstr>After today’s activities: </vt:lpstr>
      <vt:lpstr>Homework:</vt:lpstr>
    </vt:vector>
  </TitlesOfParts>
  <Company>University of Rhode Island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Julie Coiro</dc:creator>
  <cp:lastModifiedBy>Julie Coiro</cp:lastModifiedBy>
  <cp:revision>171</cp:revision>
  <cp:lastPrinted>2011-09-13T19:00:50Z</cp:lastPrinted>
  <dcterms:created xsi:type="dcterms:W3CDTF">2011-10-10T23:05:20Z</dcterms:created>
  <dcterms:modified xsi:type="dcterms:W3CDTF">2011-10-10T23:42:56Z</dcterms:modified>
</cp:coreProperties>
</file>

<file path=docProps/thumbnail.jpeg>
</file>